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32"/>
  </p:notesMasterIdLst>
  <p:sldIdLst>
    <p:sldId id="380" r:id="rId2"/>
    <p:sldId id="362" r:id="rId3"/>
    <p:sldId id="363" r:id="rId4"/>
    <p:sldId id="381" r:id="rId5"/>
    <p:sldId id="384" r:id="rId6"/>
    <p:sldId id="364" r:id="rId7"/>
    <p:sldId id="382" r:id="rId8"/>
    <p:sldId id="391" r:id="rId9"/>
    <p:sldId id="392" r:id="rId10"/>
    <p:sldId id="393" r:id="rId11"/>
    <p:sldId id="394" r:id="rId12"/>
    <p:sldId id="395" r:id="rId13"/>
    <p:sldId id="396" r:id="rId14"/>
    <p:sldId id="366" r:id="rId15"/>
    <p:sldId id="383" r:id="rId16"/>
    <p:sldId id="369" r:id="rId17"/>
    <p:sldId id="370" r:id="rId18"/>
    <p:sldId id="385" r:id="rId19"/>
    <p:sldId id="371" r:id="rId20"/>
    <p:sldId id="386" r:id="rId21"/>
    <p:sldId id="372" r:id="rId22"/>
    <p:sldId id="387" r:id="rId23"/>
    <p:sldId id="375" r:id="rId24"/>
    <p:sldId id="388" r:id="rId25"/>
    <p:sldId id="378" r:id="rId26"/>
    <p:sldId id="389" r:id="rId27"/>
    <p:sldId id="377" r:id="rId28"/>
    <p:sldId id="376" r:id="rId29"/>
    <p:sldId id="379" r:id="rId30"/>
    <p:sldId id="390" r:id="rId3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02" d="100"/>
          <a:sy n="102" d="100"/>
        </p:scale>
        <p:origin x="53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40A87FE-F8F2-4BEC-B0E1-BAD552B706AD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EABCF90-775B-427C-8186-9016F34065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447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3646920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32D7-6607-446C-B577-4FF05F03D7E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96031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463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32D7-6607-446C-B577-4FF05F03D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6494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098235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32D7-6607-446C-B577-4FF05F03D7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  <p:extLst>
      <p:ext uri="{BB962C8B-B14F-4D97-AF65-F5344CB8AC3E}">
        <p14:creationId xmlns:p14="http://schemas.microsoft.com/office/powerpoint/2010/main" val="4152586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32D7-6607-446C-B577-4FF05F03D7E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  <p:extLst>
      <p:ext uri="{BB962C8B-B14F-4D97-AF65-F5344CB8AC3E}">
        <p14:creationId xmlns:p14="http://schemas.microsoft.com/office/powerpoint/2010/main" val="33163073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32D7-6607-446C-B577-4FF05F03D7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806831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32D7-6607-446C-B577-4FF05F03D7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5164415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32D7-6607-446C-B577-4FF05F03D7E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344530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32D7-6607-446C-B577-4FF05F03D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34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32D7-6607-446C-B577-4FF05F03D7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6976023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32D7-6607-446C-B577-4FF05F03D7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2562007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ctr"/>
          <a:lstStyle>
            <a:lvl1pPr algn="ctr"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kumimoji="0" lang="es-ES" dirty="0"/>
              <a:t>Haga clic para modificar el estilo de título del patrón</a:t>
            </a:r>
            <a:endParaRPr kumimoji="0"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FAE32D7-6607-446C-B577-4FF05F03D7E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55914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32D7-6607-446C-B577-4FF05F03D7E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189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97858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BFAE32D7-6607-446C-B577-4FF05F03D7E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4265535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32D7-6607-446C-B577-4FF05F03D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40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5971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BFAE32D7-6607-446C-B577-4FF05F03D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92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AE32D7-6607-446C-B577-4FF05F03D7E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5283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AB9B9B4-D166-48ED-BE23-E025FEED69EA}" type="datetimeFigureOut">
              <a:rPr lang="en-US" smtClean="0"/>
              <a:t>2/10/2017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BFAE32D7-6607-446C-B577-4FF05F03D7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604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  <p:sldLayoutId id="2147483703" r:id="rId17"/>
    <p:sldLayoutId id="2147483704" r:id="rId18"/>
    <p:sldLayoutId id="2147483705" r:id="rId19"/>
    <p:sldLayoutId id="2147483706" r:id="rId20"/>
    <p:sldLayoutId id="2147483707" r:id="rId21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validator.w3.org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png"/><Relationship Id="rId2" Type="http://schemas.openxmlformats.org/officeDocument/2006/relationships/hyperlink" Target="http://www.networksolution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hostgator.com/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s://www.godaddy.com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22iqjkeLU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mystarbucksidea.force.com/apex/idealist?lsi=0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CJqv0TN6-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jim0bgaT2A" TargetMode="External"/><Relationship Id="rId2" Type="http://schemas.openxmlformats.org/officeDocument/2006/relationships/hyperlink" Target="https://www.youtube.com/watch?v=8YkbeycRa2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4737969"/>
            <a:ext cx="8229600" cy="838200"/>
          </a:xfrm>
        </p:spPr>
        <p:txBody>
          <a:bodyPr/>
          <a:lstStyle/>
          <a:p>
            <a:pPr algn="r"/>
            <a:r>
              <a:rPr lang="en-US" b="1" dirty="0" smtClean="0"/>
              <a:t>ICT Web Design</a:t>
            </a:r>
            <a:endParaRPr lang="en-U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323461" y="6040092"/>
            <a:ext cx="4038600" cy="748553"/>
          </a:xfrm>
        </p:spPr>
        <p:txBody>
          <a:bodyPr/>
          <a:lstStyle/>
          <a:p>
            <a:pPr algn="r"/>
            <a:r>
              <a:rPr lang="en-US" dirty="0" smtClean="0"/>
              <a:t>V2.0</a:t>
            </a:r>
            <a:endParaRPr lang="en-US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457200" y="5157069"/>
            <a:ext cx="8229600" cy="8382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Lesson 4 – Publishing</a:t>
            </a:r>
            <a:endParaRPr lang="en-US" dirty="0"/>
          </a:p>
        </p:txBody>
      </p:sp>
      <p:pic>
        <p:nvPicPr>
          <p:cNvPr id="1026" name="Picture 2" descr="http://www.sillydoh.com/assets/img/art/webdesign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46322" y="222017"/>
            <a:ext cx="4992878" cy="4273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0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Your Rights</a:t>
            </a:r>
            <a:endParaRPr lang="en-US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8788" lvl="0" indent="-449263">
              <a:buFont typeface="Wingdings" charset="2"/>
              <a:buChar char="ü"/>
            </a:pPr>
            <a:r>
              <a:rPr lang="en-US" sz="2400" dirty="0"/>
              <a:t>The right to make copies</a:t>
            </a:r>
          </a:p>
          <a:p>
            <a:pPr marL="458788" lvl="0" indent="-449263">
              <a:buFont typeface="Wingdings" charset="2"/>
              <a:buChar char="ü"/>
            </a:pPr>
            <a:r>
              <a:rPr lang="en-US" sz="2400" dirty="0"/>
              <a:t>The right to distribute your work</a:t>
            </a:r>
          </a:p>
          <a:p>
            <a:pPr marL="458788" lvl="0" indent="-449263">
              <a:buFont typeface="Wingdings" charset="2"/>
              <a:buChar char="ü"/>
            </a:pPr>
            <a:r>
              <a:rPr lang="en-US" sz="2400" dirty="0"/>
              <a:t>The right to display your work in public</a:t>
            </a:r>
          </a:p>
          <a:p>
            <a:pPr marL="458788" lvl="0" indent="-449263">
              <a:buFont typeface="Wingdings" charset="2"/>
              <a:buChar char="ü"/>
            </a:pPr>
            <a:r>
              <a:rPr lang="en-US" sz="2400" dirty="0"/>
              <a:t>The right to make</a:t>
            </a:r>
            <a:r>
              <a:rPr lang="en-US" sz="2400" b="1" dirty="0"/>
              <a:t> derivative</a:t>
            </a:r>
            <a:r>
              <a:rPr lang="en-US" sz="2400" dirty="0"/>
              <a:t> copies (adaptations of your original work)</a:t>
            </a:r>
          </a:p>
          <a:p>
            <a:pPr marL="458788" lvl="0" indent="-449263">
              <a:buFont typeface="Wingdings" charset="2"/>
              <a:buChar char="ü"/>
            </a:pPr>
            <a:r>
              <a:rPr lang="en-US" sz="2400" dirty="0"/>
              <a:t>The right to give permission to others to use your </a:t>
            </a:r>
            <a:r>
              <a:rPr lang="en-US" sz="2400" dirty="0" smtClean="0"/>
              <a:t>work</a:t>
            </a:r>
            <a:endParaRPr lang="en-US" sz="24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31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Creative Commons</a:t>
            </a:r>
            <a:endParaRPr lang="en-US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8788" lvl="0" indent="-449263">
              <a:buFont typeface="Wingdings" charset="2"/>
              <a:buChar char="ü"/>
            </a:pPr>
            <a:r>
              <a:rPr lang="en-US" sz="2400" dirty="0"/>
              <a:t>G</a:t>
            </a:r>
            <a:r>
              <a:rPr lang="en-US" sz="2400" dirty="0" smtClean="0"/>
              <a:t>roup of people</a:t>
            </a:r>
          </a:p>
          <a:p>
            <a:pPr marL="458788" lvl="0" indent="-449263">
              <a:buFont typeface="Wingdings" charset="2"/>
              <a:buChar char="ü"/>
            </a:pPr>
            <a:r>
              <a:rPr lang="en-US" sz="2400" dirty="0" smtClean="0"/>
              <a:t>How they can use the works</a:t>
            </a:r>
          </a:p>
          <a:p>
            <a:pPr marL="458788" lvl="0" indent="-449263">
              <a:buFont typeface="Wingdings" charset="2"/>
              <a:buChar char="ü"/>
            </a:pPr>
            <a:r>
              <a:rPr lang="en-US" sz="2400" dirty="0" smtClean="0"/>
              <a:t>Covers </a:t>
            </a:r>
            <a:r>
              <a:rPr lang="en-US" sz="2400" b="1" dirty="0" smtClean="0"/>
              <a:t>derivatives</a:t>
            </a:r>
            <a:r>
              <a:rPr lang="en-US" sz="2400" dirty="0" smtClean="0"/>
              <a:t> (adaptations)</a:t>
            </a:r>
          </a:p>
          <a:p>
            <a:pPr marL="687388" lvl="1" indent="-449263">
              <a:buFont typeface="Wingdings" charset="2"/>
              <a:buChar char="§"/>
            </a:pPr>
            <a:r>
              <a:rPr lang="en-US" sz="2400" dirty="0" smtClean="0"/>
              <a:t>No derivatives</a:t>
            </a:r>
            <a:endParaRPr lang="en-US" sz="24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7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Fair Use</a:t>
            </a:r>
            <a:endParaRPr lang="en-US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8788" lvl="0" indent="-449263">
              <a:buFont typeface="Wingdings" charset="2"/>
              <a:buChar char="ü"/>
            </a:pPr>
            <a:r>
              <a:rPr lang="en-US" sz="2400" dirty="0"/>
              <a:t>You use for educational purposes</a:t>
            </a:r>
          </a:p>
          <a:p>
            <a:pPr marL="458788" lvl="0" indent="-449263">
              <a:buFont typeface="Wingdings" charset="2"/>
              <a:buChar char="ü"/>
            </a:pPr>
            <a:r>
              <a:rPr lang="en-US" sz="2400" dirty="0"/>
              <a:t>You use it for news reporting</a:t>
            </a:r>
          </a:p>
          <a:p>
            <a:pPr marL="458788" lvl="0" indent="-449263">
              <a:buFont typeface="Wingdings" charset="2"/>
              <a:buChar char="ü"/>
            </a:pPr>
            <a:r>
              <a:rPr lang="en-US" sz="2400" dirty="0"/>
              <a:t>You use it as part of a critical review</a:t>
            </a:r>
          </a:p>
          <a:p>
            <a:pPr marL="458788" lvl="0" indent="-449263">
              <a:buFont typeface="Wingdings" charset="2"/>
              <a:buChar char="ü"/>
            </a:pPr>
            <a:r>
              <a:rPr lang="en-US" sz="2400" dirty="0"/>
              <a:t>Or you use it as a comedy or parody.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45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Citing: MLA - APA</a:t>
            </a:r>
            <a:endParaRPr lang="en-US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8788" lvl="0" indent="-449263">
              <a:buFont typeface="Wingdings" charset="2"/>
              <a:buChar char="ü"/>
            </a:pPr>
            <a:r>
              <a:rPr lang="en-US" sz="2400" dirty="0" smtClean="0"/>
              <a:t>Identify owner</a:t>
            </a:r>
          </a:p>
          <a:p>
            <a:pPr marL="458788" lvl="0" indent="-449263">
              <a:buFont typeface="Wingdings" charset="2"/>
              <a:buChar char="ü"/>
            </a:pPr>
            <a:r>
              <a:rPr lang="en-US" sz="2400" dirty="0" smtClean="0"/>
              <a:t>Get permission to use</a:t>
            </a:r>
          </a:p>
          <a:p>
            <a:pPr marL="458788" lvl="0" indent="-449263">
              <a:buFont typeface="Wingdings" charset="2"/>
              <a:buChar char="ü"/>
            </a:pPr>
            <a:r>
              <a:rPr lang="en-US" sz="2400" dirty="0" smtClean="0"/>
              <a:t>Pay for </a:t>
            </a:r>
            <a:r>
              <a:rPr lang="en-US" sz="2400" smtClean="0"/>
              <a:t>if necessary</a:t>
            </a:r>
            <a:endParaRPr lang="en-US" sz="24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5314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#3 Test Site Pages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7575" lvl="1" indent="-458788">
              <a:buFont typeface="Wingdings" charset="2"/>
              <a:buChar char="ü"/>
            </a:pPr>
            <a:r>
              <a:rPr lang="en-US" sz="2600" dirty="0" smtClean="0"/>
              <a:t>Verify </a:t>
            </a:r>
            <a:r>
              <a:rPr lang="en-US" sz="2600" dirty="0"/>
              <a:t>all </a:t>
            </a:r>
            <a:r>
              <a:rPr lang="en-US" sz="2600" i="1" dirty="0" smtClean="0"/>
              <a:t>functionality</a:t>
            </a:r>
            <a:r>
              <a:rPr lang="en-US" sz="2600" dirty="0" smtClean="0"/>
              <a:t> </a:t>
            </a:r>
            <a:r>
              <a:rPr lang="en-US" sz="2600" dirty="0"/>
              <a:t>works correctly, such as </a:t>
            </a:r>
            <a:r>
              <a:rPr lang="en-US" sz="2600" dirty="0" smtClean="0"/>
              <a:t>links, animation </a:t>
            </a:r>
            <a:r>
              <a:rPr lang="en-US" sz="2600" dirty="0"/>
              <a:t>and </a:t>
            </a:r>
            <a:r>
              <a:rPr lang="en-US" sz="2600" dirty="0" smtClean="0"/>
              <a:t>video.</a:t>
            </a:r>
          </a:p>
          <a:p>
            <a:pPr marL="917575" lvl="1" indent="-458788">
              <a:buFont typeface="Wingdings" charset="2"/>
              <a:buChar char="ü"/>
            </a:pPr>
            <a:r>
              <a:rPr lang="en-US" sz="2600" b="1" i="1" dirty="0" smtClean="0"/>
              <a:t>Page weight: </a:t>
            </a:r>
            <a:r>
              <a:rPr lang="en-US" sz="2600" dirty="0" smtClean="0"/>
              <a:t>how large a web page is including the html code, content, graphics and any multi-media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32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#3 Test Site Pages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lvl="1" indent="0">
              <a:buNone/>
            </a:pPr>
            <a:r>
              <a:rPr lang="en-US" sz="2600" dirty="0" smtClean="0"/>
              <a:t>General </a:t>
            </a:r>
            <a:r>
              <a:rPr lang="en-US" sz="2600" dirty="0"/>
              <a:t>guideline is to </a:t>
            </a:r>
            <a:r>
              <a:rPr lang="en-US" sz="2600" dirty="0" smtClean="0"/>
              <a:t>use:</a:t>
            </a:r>
          </a:p>
          <a:p>
            <a:pPr lvl="1">
              <a:buFont typeface="Wingdings" charset="2"/>
              <a:buChar char="ü"/>
            </a:pPr>
            <a:r>
              <a:rPr lang="en-US" sz="2600" dirty="0" smtClean="0"/>
              <a:t>JPG </a:t>
            </a:r>
            <a:r>
              <a:rPr lang="en-US" sz="2600" dirty="0"/>
              <a:t>format for </a:t>
            </a:r>
            <a:r>
              <a:rPr lang="en-US" sz="2600" dirty="0" smtClean="0"/>
              <a:t>photographs</a:t>
            </a:r>
          </a:p>
          <a:p>
            <a:pPr lvl="1">
              <a:buFont typeface="Wingdings" charset="2"/>
              <a:buChar char="ü"/>
            </a:pPr>
            <a:r>
              <a:rPr lang="en-US" sz="2600" dirty="0" smtClean="0"/>
              <a:t>PNG </a:t>
            </a:r>
            <a:r>
              <a:rPr lang="en-US" sz="2600" dirty="0"/>
              <a:t>format for everything </a:t>
            </a:r>
            <a:r>
              <a:rPr lang="en-US" sz="2600" dirty="0" smtClean="0"/>
              <a:t>else </a:t>
            </a:r>
          </a:p>
          <a:p>
            <a:pPr marL="228600" lvl="1" indent="0">
              <a:buNone/>
            </a:pPr>
            <a:endParaRPr lang="en-US" sz="2600" dirty="0" smtClean="0"/>
          </a:p>
          <a:p>
            <a:pPr marL="228600" lvl="1" indent="0">
              <a:buNone/>
            </a:pPr>
            <a:r>
              <a:rPr lang="en-US" sz="2600" dirty="0" smtClean="0"/>
              <a:t>Using </a:t>
            </a:r>
            <a:r>
              <a:rPr lang="en-US" sz="2600" dirty="0"/>
              <a:t>the wrong image format can add weight to your pages </a:t>
            </a:r>
            <a:r>
              <a:rPr lang="en-US" sz="2600" i="1" dirty="0"/>
              <a:t>(slower load time)</a:t>
            </a:r>
            <a:r>
              <a:rPr lang="en-US" sz="2600" dirty="0"/>
              <a:t>. 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3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#4 Validate the Code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8788" indent="-449263">
              <a:buFont typeface="Wingdings" charset="2"/>
              <a:buChar char="ü"/>
            </a:pPr>
            <a:r>
              <a:rPr lang="en-US" dirty="0" smtClean="0"/>
              <a:t>“Displays fine” in several browsers</a:t>
            </a:r>
          </a:p>
          <a:p>
            <a:pPr marL="458788" indent="-449263">
              <a:buFont typeface="Wingdings" charset="2"/>
              <a:buChar char="ü"/>
            </a:pPr>
            <a:r>
              <a:rPr lang="en-US" dirty="0"/>
              <a:t>D</a:t>
            </a:r>
            <a:r>
              <a:rPr lang="en-US" dirty="0" smtClean="0"/>
              <a:t>oes </a:t>
            </a:r>
            <a:r>
              <a:rPr lang="en-US" dirty="0"/>
              <a:t>not guarantee that it will work </a:t>
            </a:r>
            <a:r>
              <a:rPr lang="en-US" dirty="0" smtClean="0"/>
              <a:t>tomorrow</a:t>
            </a:r>
            <a:endParaRPr lang="en-US" dirty="0"/>
          </a:p>
          <a:p>
            <a:pPr marL="9525" indent="0">
              <a:buNone/>
            </a:pPr>
            <a:r>
              <a:rPr lang="en-US" dirty="0" smtClean="0"/>
              <a:t>Validation:</a:t>
            </a:r>
          </a:p>
          <a:p>
            <a:pPr marL="458788" indent="-449263">
              <a:buFont typeface="Wingdings" charset="2"/>
              <a:buChar char="ü"/>
            </a:pPr>
            <a:r>
              <a:rPr lang="en-US" dirty="0"/>
              <a:t>S</a:t>
            </a:r>
            <a:r>
              <a:rPr lang="en-US" dirty="0" smtClean="0"/>
              <a:t>implest </a:t>
            </a:r>
            <a:r>
              <a:rPr lang="en-US" dirty="0"/>
              <a:t>ways to check whether a page is built in accordance with Web </a:t>
            </a:r>
            <a:r>
              <a:rPr lang="en-US" dirty="0" smtClean="0"/>
              <a:t>standards </a:t>
            </a:r>
          </a:p>
          <a:p>
            <a:pPr marL="458788" indent="-449263">
              <a:buFont typeface="Wingdings" charset="2"/>
              <a:buChar char="ü"/>
            </a:pPr>
            <a:r>
              <a:rPr lang="en-US" dirty="0"/>
              <a:t>P</a:t>
            </a:r>
            <a:r>
              <a:rPr lang="en-US" dirty="0" smtClean="0"/>
              <a:t>rovides </a:t>
            </a:r>
            <a:r>
              <a:rPr lang="en-US" dirty="0"/>
              <a:t>one of the most reliable guarantee that future Web platforms will handle it as </a:t>
            </a:r>
            <a:r>
              <a:rPr lang="en-US" dirty="0" smtClean="0"/>
              <a:t>designed</a:t>
            </a:r>
            <a:endParaRPr lang="en-US" dirty="0"/>
          </a:p>
          <a:p>
            <a:pPr marL="458788" indent="-449263">
              <a:buFont typeface="Wingdings" charset="2"/>
              <a:buChar char="ü"/>
            </a:pPr>
            <a:r>
              <a:rPr lang="en-US" dirty="0"/>
              <a:t>Invalid code may cause errors in page rendering. </a:t>
            </a:r>
            <a:endParaRPr lang="en-US" dirty="0">
              <a:solidFill>
                <a:srgbClr val="0070C0"/>
              </a:solidFill>
              <a:hlinkClick r:id="rId2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  <a:hlinkClick r:id="rId2"/>
              </a:rPr>
              <a:t>http</a:t>
            </a:r>
            <a:r>
              <a:rPr lang="en-US" dirty="0">
                <a:solidFill>
                  <a:srgbClr val="0070C0"/>
                </a:solidFill>
                <a:hlinkClick r:id="rId2"/>
              </a:rPr>
              <a:t>://validator.w3.org/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  <a:p>
            <a:pPr marL="365760" lvl="1" indent="0">
              <a:buNone/>
            </a:pPr>
            <a:endParaRPr lang="en-US" sz="2800" dirty="0">
              <a:solidFill>
                <a:srgbClr val="0070C0"/>
              </a:solidFill>
            </a:endParaRPr>
          </a:p>
          <a:p>
            <a:endParaRPr lang="en-US" sz="3200" b="1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16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/>
              <a:t>#5 Check for Compatibility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1" indent="-514350">
              <a:buFont typeface="+mj-lt"/>
              <a:buAutoNum type="arabicPeriod"/>
            </a:pPr>
            <a:r>
              <a:rPr lang="en-US" sz="2800" dirty="0" smtClean="0"/>
              <a:t>View </a:t>
            </a:r>
            <a:r>
              <a:rPr lang="en-US" sz="2800" dirty="0"/>
              <a:t>web pages in a variety of </a:t>
            </a:r>
            <a:r>
              <a:rPr lang="en-US" sz="2800" dirty="0" smtClean="0"/>
              <a:t>browsers</a:t>
            </a:r>
          </a:p>
          <a:p>
            <a:pPr marL="742950" lvl="1" indent="-514350">
              <a:buFont typeface="+mj-lt"/>
              <a:buAutoNum type="arabicPeriod"/>
            </a:pPr>
            <a:r>
              <a:rPr lang="en-US" sz="2800" dirty="0"/>
              <a:t>O</a:t>
            </a:r>
            <a:r>
              <a:rPr lang="en-US" sz="2800" dirty="0" smtClean="0"/>
              <a:t>n </a:t>
            </a:r>
            <a:r>
              <a:rPr lang="en-US" sz="2800" dirty="0"/>
              <a:t>multiple platforms and devices </a:t>
            </a:r>
          </a:p>
          <a:p>
            <a:pPr marL="228600" lvl="1" indent="0">
              <a:buNone/>
            </a:pPr>
            <a:r>
              <a:rPr lang="en-US" sz="2800" dirty="0" smtClean="0"/>
              <a:t>	(tablets</a:t>
            </a:r>
            <a:r>
              <a:rPr lang="en-US" sz="2800" dirty="0"/>
              <a:t>, mobile phones, computers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28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/>
              <a:t>#6 Conduct a Usability Test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Use </a:t>
            </a:r>
            <a:r>
              <a:rPr lang="en-US" dirty="0"/>
              <a:t>the usability checklist on Edline to evaluate your site</a:t>
            </a:r>
          </a:p>
          <a:p>
            <a:pPr lvl="2"/>
            <a:r>
              <a:rPr lang="en-US" dirty="0"/>
              <a:t>Lessons &amp; Labs &gt; ICT Web Design &gt; Web Usability Checklist</a:t>
            </a:r>
          </a:p>
          <a:p>
            <a:pPr lvl="1"/>
            <a:r>
              <a:rPr lang="en-US" dirty="0"/>
              <a:t>Ask friends or classmates to use and evaluate your Web site. Then use the feedback to make improvements and/or corrections.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62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/>
              <a:t>#7 Check your File Names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 smtClean="0"/>
              <a:t>Do </a:t>
            </a:r>
            <a:r>
              <a:rPr lang="en-US" sz="2400" dirty="0"/>
              <a:t>not use spaces or other symbols.</a:t>
            </a:r>
          </a:p>
          <a:p>
            <a:pPr lvl="1"/>
            <a:r>
              <a:rPr lang="en-US" sz="2400" dirty="0"/>
              <a:t>Use letters, numbers, hyphens and underscores </a:t>
            </a:r>
            <a:r>
              <a:rPr lang="en-US" sz="2400" dirty="0" smtClean="0"/>
              <a:t>only.</a:t>
            </a:r>
          </a:p>
          <a:p>
            <a:pPr lvl="1"/>
            <a:r>
              <a:rPr lang="en-US" sz="2400" dirty="0" smtClean="0"/>
              <a:t>Use </a:t>
            </a:r>
            <a:r>
              <a:rPr lang="en-US" sz="2400" dirty="0"/>
              <a:t>hyphens to separate words, or consider using </a:t>
            </a:r>
            <a:r>
              <a:rPr lang="en-US" sz="2400" dirty="0" smtClean="0"/>
              <a:t>“</a:t>
            </a:r>
            <a:r>
              <a:rPr lang="en-US" sz="2400" dirty="0" err="1" smtClean="0"/>
              <a:t>camelCase</a:t>
            </a:r>
            <a:r>
              <a:rPr lang="en-US" sz="2400" dirty="0" smtClean="0"/>
              <a:t>”.</a:t>
            </a:r>
          </a:p>
          <a:p>
            <a:pPr marL="228600" lvl="1" indent="0">
              <a:buNone/>
            </a:pPr>
            <a:r>
              <a:rPr lang="en-US" sz="2400" dirty="0" smtClean="0"/>
              <a:t>Search </a:t>
            </a:r>
            <a:r>
              <a:rPr lang="en-US" sz="2400" dirty="0"/>
              <a:t>engines do not recognize the underscore as a word </a:t>
            </a:r>
            <a:r>
              <a:rPr lang="en-US" sz="2400" dirty="0" smtClean="0"/>
              <a:t>separator</a:t>
            </a:r>
          </a:p>
          <a:p>
            <a:pPr marL="228600" lvl="1" indent="0">
              <a:buNone/>
            </a:pPr>
            <a:r>
              <a:rPr lang="en-US" sz="2400" dirty="0" smtClean="0"/>
              <a:t>“</a:t>
            </a:r>
            <a:r>
              <a:rPr lang="en-US" sz="2400" dirty="0" err="1" smtClean="0"/>
              <a:t>my_web_page</a:t>
            </a:r>
            <a:r>
              <a:rPr lang="en-US" sz="2400" dirty="0" smtClean="0"/>
              <a:t>” </a:t>
            </a:r>
            <a:r>
              <a:rPr lang="en-US" sz="2400" dirty="0"/>
              <a:t>looks like one long </a:t>
            </a:r>
            <a:r>
              <a:rPr lang="en-US" sz="2400" dirty="0" smtClean="0"/>
              <a:t>string</a:t>
            </a:r>
            <a:endParaRPr lang="en-US" sz="24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951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What is Collaboration?</a:t>
            </a:r>
            <a:endParaRPr lang="en-US" sz="49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8788" indent="-449263"/>
            <a:r>
              <a:rPr lang="en-US" sz="3600" dirty="0" smtClean="0"/>
              <a:t>To </a:t>
            </a:r>
            <a:r>
              <a:rPr lang="en-US" sz="3600" dirty="0"/>
              <a:t>work with another person or group in order to achieve or do </a:t>
            </a:r>
            <a:r>
              <a:rPr lang="en-US" sz="3600" dirty="0" smtClean="0"/>
              <a:t>something.</a:t>
            </a:r>
            <a:endParaRPr lang="en-US" sz="36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39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/>
              <a:t>#8 Choose a Domain Name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dirty="0"/>
          </a:p>
          <a:p>
            <a:pPr marL="571500" lvl="1" indent="-342900">
              <a:buFont typeface="+mj-lt"/>
              <a:buAutoNum type="arabicPeriod"/>
            </a:pPr>
            <a:r>
              <a:rPr lang="en-US" sz="2800" dirty="0" smtClean="0"/>
              <a:t>After </a:t>
            </a:r>
            <a:r>
              <a:rPr lang="en-US" sz="2800" dirty="0"/>
              <a:t>you choose your domain name, </a:t>
            </a:r>
            <a:endParaRPr lang="en-US" sz="2800" dirty="0" smtClean="0"/>
          </a:p>
          <a:p>
            <a:pPr marL="571500" lvl="1" indent="-342900">
              <a:buFont typeface="+mj-lt"/>
              <a:buAutoNum type="arabicPeriod"/>
            </a:pPr>
            <a:r>
              <a:rPr lang="en-US" sz="2800" dirty="0" smtClean="0"/>
              <a:t>you </a:t>
            </a:r>
            <a:r>
              <a:rPr lang="en-US" sz="2800" dirty="0"/>
              <a:t>will need purchase the domain name and then </a:t>
            </a:r>
            <a:endParaRPr lang="en-US" sz="2800" dirty="0" smtClean="0"/>
          </a:p>
          <a:p>
            <a:pPr marL="571500" lvl="1" indent="-342900">
              <a:buFont typeface="+mj-lt"/>
              <a:buAutoNum type="arabicPeriod"/>
            </a:pPr>
            <a:r>
              <a:rPr lang="en-US" sz="2800" dirty="0" smtClean="0"/>
              <a:t>register </a:t>
            </a:r>
            <a:r>
              <a:rPr lang="en-US" sz="2800" dirty="0"/>
              <a:t>it with an organization called ICANN to obtain your IP Address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55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76130" y="700184"/>
            <a:ext cx="8001000" cy="1116106"/>
          </a:xfrm>
        </p:spPr>
        <p:txBody>
          <a:bodyPr>
            <a:noAutofit/>
          </a:bodyPr>
          <a:lstStyle/>
          <a:p>
            <a:r>
              <a:rPr lang="en-US" b="1" dirty="0"/>
              <a:t>#9 Choose a web hosting service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1507930"/>
            <a:ext cx="7556313" cy="4144963"/>
          </a:xfrm>
        </p:spPr>
        <p:txBody>
          <a:bodyPr>
            <a:normAutofit/>
          </a:bodyPr>
          <a:lstStyle/>
          <a:p>
            <a:pPr lvl="1" indent="-447675"/>
            <a:r>
              <a:rPr lang="en-US" sz="2400" b="1" dirty="0" smtClean="0"/>
              <a:t>Web hosts: </a:t>
            </a:r>
            <a:r>
              <a:rPr lang="en-US" sz="2400" dirty="0" smtClean="0"/>
              <a:t>company whose servers are permanently connected to the Internet</a:t>
            </a:r>
            <a:endParaRPr lang="en-US" sz="2400" dirty="0"/>
          </a:p>
          <a:p>
            <a:pPr lvl="1" indent="-447675"/>
            <a:r>
              <a:rPr lang="en-US" sz="2400" b="1" dirty="0"/>
              <a:t>Web server </a:t>
            </a:r>
            <a:r>
              <a:rPr lang="en-US" sz="2400" dirty="0"/>
              <a:t>is a computer system that hosts </a:t>
            </a:r>
            <a:r>
              <a:rPr lang="en-US" sz="2400" dirty="0" smtClean="0"/>
              <a:t>websites</a:t>
            </a:r>
          </a:p>
          <a:p>
            <a:pPr marL="365760" lvl="1" indent="0">
              <a:buNone/>
            </a:pPr>
            <a:r>
              <a:rPr lang="en-US" sz="2400" dirty="0" smtClean="0"/>
              <a:t>Examples </a:t>
            </a:r>
            <a:r>
              <a:rPr lang="en-US" sz="2400" dirty="0"/>
              <a:t>of web hosts are: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026" name="Picture 2" descr="http://www9.pcmag.com/media/images/367325-network-solutions-logo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132" y="5233793"/>
            <a:ext cx="2511013" cy="838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nvestorplace.com/wp-content/uploads/2013/10/godaddy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763" y="5236702"/>
            <a:ext cx="2194514" cy="92400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onlinebizinformation.com/wp-content/uploads/2013/11/HostGator-Logo-PNG-1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474" y="5141264"/>
            <a:ext cx="2797771" cy="114523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52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Uploading your Web Site</a:t>
            </a:r>
            <a:endParaRPr lang="en-US" sz="49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Establishing a connection requires:</a:t>
            </a:r>
          </a:p>
          <a:p>
            <a:pPr marL="917575" indent="-458788">
              <a:buFont typeface="+mj-lt"/>
              <a:buAutoNum type="arabicPeriod"/>
            </a:pPr>
            <a:r>
              <a:rPr lang="en-US" sz="2800" dirty="0" smtClean="0"/>
              <a:t>Host name (server name or IP address)</a:t>
            </a:r>
          </a:p>
          <a:p>
            <a:pPr marL="917575" indent="-458788">
              <a:buFont typeface="+mj-lt"/>
              <a:buAutoNum type="arabicPeriod"/>
            </a:pPr>
            <a:r>
              <a:rPr lang="en-US" sz="2800" dirty="0" smtClean="0"/>
              <a:t>Login (user account name)</a:t>
            </a:r>
          </a:p>
          <a:p>
            <a:pPr marL="917575" indent="-458788">
              <a:buFont typeface="+mj-lt"/>
              <a:buAutoNum type="arabicPeriod"/>
            </a:pPr>
            <a:r>
              <a:rPr lang="en-US" sz="2800" dirty="0" smtClean="0"/>
              <a:t>Password</a:t>
            </a:r>
          </a:p>
          <a:p>
            <a:pPr marL="917575" indent="-458788">
              <a:buFont typeface="+mj-lt"/>
              <a:buAutoNum type="arabicPeriod"/>
            </a:pPr>
            <a:r>
              <a:rPr lang="en-US" sz="2800" dirty="0" smtClean="0"/>
              <a:t>Connection type</a:t>
            </a:r>
            <a:endParaRPr lang="en-US" sz="28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37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File Transfer </a:t>
            </a:r>
            <a:r>
              <a:rPr lang="en-US" sz="4000" b="1" dirty="0" smtClean="0"/>
              <a:t>Protocol: </a:t>
            </a:r>
            <a:r>
              <a:rPr lang="en-US" sz="4000" b="1" dirty="0"/>
              <a:t>(FTP)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8788" indent="-449263"/>
            <a:r>
              <a:rPr lang="en-US" sz="3200" dirty="0"/>
              <a:t>T</a:t>
            </a:r>
            <a:r>
              <a:rPr lang="en-US" sz="3200" dirty="0" smtClean="0"/>
              <a:t>ransfers </a:t>
            </a:r>
            <a:r>
              <a:rPr lang="en-US" sz="3200" dirty="0"/>
              <a:t>files via the Internet from one computer to </a:t>
            </a:r>
            <a:r>
              <a:rPr lang="en-US" sz="3200" dirty="0" smtClean="0"/>
              <a:t>another</a:t>
            </a:r>
          </a:p>
          <a:p>
            <a:pPr marL="458788" indent="-449263"/>
            <a:r>
              <a:rPr lang="en-US" sz="3200" dirty="0" smtClean="0"/>
              <a:t>Use to </a:t>
            </a:r>
            <a:r>
              <a:rPr lang="en-US" sz="3200" i="1" dirty="0"/>
              <a:t>add, update, rename, remove, copy and perform other file management </a:t>
            </a:r>
            <a:r>
              <a:rPr lang="en-US" sz="3200" i="1" dirty="0" smtClean="0"/>
              <a:t>tasks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endParaRPr lang="en-US" sz="32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303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Uploading your Web Site</a:t>
            </a:r>
            <a:endParaRPr lang="en-US" sz="49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lvl="1" indent="-447675"/>
            <a:r>
              <a:rPr lang="en-US" sz="2800" b="1" dirty="0"/>
              <a:t>Simple FTP is not a secure protocol</a:t>
            </a:r>
            <a:r>
              <a:rPr lang="en-US" sz="2800" dirty="0"/>
              <a:t>, </a:t>
            </a:r>
            <a:r>
              <a:rPr lang="en-US" sz="2800" dirty="0" smtClean="0"/>
              <a:t>does </a:t>
            </a:r>
            <a:r>
              <a:rPr lang="en-US" sz="2800" dirty="0"/>
              <a:t>not encrypt data in the transmission. </a:t>
            </a:r>
          </a:p>
          <a:p>
            <a:pPr lvl="1" indent="-447675"/>
            <a:r>
              <a:rPr lang="en-US" sz="2800" b="1" i="1" dirty="0" smtClean="0"/>
              <a:t>FTPS</a:t>
            </a:r>
            <a:r>
              <a:rPr lang="en-US" sz="2800" dirty="0"/>
              <a:t>:</a:t>
            </a:r>
            <a:r>
              <a:rPr lang="en-US" sz="2800" dirty="0" smtClean="0"/>
              <a:t> </a:t>
            </a:r>
            <a:r>
              <a:rPr lang="en-US" sz="2800" dirty="0"/>
              <a:t>Secure protocols </a:t>
            </a:r>
            <a:r>
              <a:rPr lang="en-US" sz="2800" i="1" dirty="0"/>
              <a:t>encrypt</a:t>
            </a:r>
            <a:r>
              <a:rPr lang="en-US" sz="2800" dirty="0"/>
              <a:t> the user name and </a:t>
            </a:r>
            <a:r>
              <a:rPr lang="en-US" sz="2800" dirty="0" smtClean="0"/>
              <a:t>password</a:t>
            </a:r>
          </a:p>
          <a:p>
            <a:pPr lvl="1" indent="-447675"/>
            <a:r>
              <a:rPr lang="en-US" sz="2800" dirty="0" smtClean="0"/>
              <a:t>protect </a:t>
            </a:r>
            <a:r>
              <a:rPr lang="en-US" sz="2800" dirty="0"/>
              <a:t>the transfer from being open to the </a:t>
            </a:r>
            <a:r>
              <a:rPr lang="en-US" sz="2800" dirty="0" smtClean="0"/>
              <a:t>public</a:t>
            </a:r>
            <a:r>
              <a:rPr lang="en-US" dirty="0"/>
              <a:t>.</a:t>
            </a:r>
          </a:p>
          <a:p>
            <a:endParaRPr lang="en-US" sz="32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31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Encryption</a:t>
            </a:r>
            <a:endParaRPr lang="en-US" sz="49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8788" indent="-449263"/>
            <a:r>
              <a:rPr lang="en-US" sz="3200" dirty="0"/>
              <a:t>E</a:t>
            </a:r>
            <a:r>
              <a:rPr lang="en-US" sz="3200" dirty="0" smtClean="0"/>
              <a:t>nsures </a:t>
            </a:r>
            <a:r>
              <a:rPr lang="en-US" sz="3200" dirty="0"/>
              <a:t>privacy on the </a:t>
            </a:r>
            <a:r>
              <a:rPr lang="en-US" sz="3200" dirty="0" smtClean="0"/>
              <a:t>Internet</a:t>
            </a:r>
          </a:p>
          <a:p>
            <a:pPr marL="458788" indent="-449263"/>
            <a:r>
              <a:rPr lang="en-US" sz="3200" dirty="0" smtClean="0"/>
              <a:t>Converts </a:t>
            </a:r>
            <a:r>
              <a:rPr lang="en-US" sz="3200" dirty="0"/>
              <a:t>data into an unreadable </a:t>
            </a:r>
            <a:r>
              <a:rPr lang="en-US" sz="3200" dirty="0" smtClean="0"/>
              <a:t>form: </a:t>
            </a:r>
            <a:r>
              <a:rPr lang="en-US" sz="3200" b="1" dirty="0" err="1" smtClean="0"/>
              <a:t>ciphertext</a:t>
            </a:r>
            <a:r>
              <a:rPr lang="en-US" sz="3200" dirty="0"/>
              <a:t>. </a:t>
            </a:r>
            <a:endParaRPr lang="en-US" sz="3200" dirty="0" smtClean="0"/>
          </a:p>
          <a:p>
            <a:pPr marL="458788" indent="-449263"/>
            <a:r>
              <a:rPr lang="en-US" sz="3200" dirty="0"/>
              <a:t>I</a:t>
            </a:r>
            <a:r>
              <a:rPr lang="en-US" sz="3200" dirty="0" smtClean="0"/>
              <a:t>mportant </a:t>
            </a:r>
            <a:r>
              <a:rPr lang="en-US" sz="3200" dirty="0"/>
              <a:t>because information can be intercepted as it travels on the Internet. 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83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Decryption</a:t>
            </a:r>
            <a:endParaRPr lang="en-US" sz="49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8788" indent="-449263"/>
            <a:r>
              <a:rPr lang="en-US" sz="3200" dirty="0" smtClean="0"/>
              <a:t>The process </a:t>
            </a:r>
            <a:r>
              <a:rPr lang="en-US" sz="3200" dirty="0"/>
              <a:t>of converting the </a:t>
            </a:r>
            <a:r>
              <a:rPr lang="en-US" sz="3200" dirty="0" err="1"/>
              <a:t>ciphertext</a:t>
            </a:r>
            <a:r>
              <a:rPr lang="en-US" sz="3200" dirty="0"/>
              <a:t> back into its original form so it can be </a:t>
            </a:r>
            <a:r>
              <a:rPr lang="en-US" sz="3200" dirty="0" smtClean="0"/>
              <a:t>understood.</a:t>
            </a:r>
          </a:p>
          <a:p>
            <a:pPr marL="458788" indent="-449263"/>
            <a:r>
              <a:rPr lang="en-US" sz="3200" dirty="0" smtClean="0"/>
              <a:t>The </a:t>
            </a:r>
            <a:r>
              <a:rPr lang="en-US" sz="3200" dirty="0"/>
              <a:t>encryption/decryption process requires an algorithm and a key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8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Secure Shell (SSH)</a:t>
            </a:r>
            <a:endParaRPr lang="en-US" sz="49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8788" indent="-449263"/>
            <a:r>
              <a:rPr lang="en-US" sz="3200" dirty="0"/>
              <a:t>A</a:t>
            </a:r>
            <a:r>
              <a:rPr lang="en-US" sz="3200" dirty="0" smtClean="0"/>
              <a:t> </a:t>
            </a:r>
            <a:r>
              <a:rPr lang="en-US" sz="3200" dirty="0"/>
              <a:t>protocol that is used </a:t>
            </a:r>
            <a:r>
              <a:rPr lang="en-US" sz="3200" dirty="0" smtClean="0"/>
              <a:t>for </a:t>
            </a:r>
            <a:r>
              <a:rPr lang="en-US" sz="3200" b="1" i="1" dirty="0" smtClean="0"/>
              <a:t>FTPS</a:t>
            </a:r>
            <a:endParaRPr lang="en-US" sz="3200" b="1" i="1" dirty="0"/>
          </a:p>
          <a:p>
            <a:pPr marL="458788" indent="-449263"/>
            <a:r>
              <a:rPr lang="en-US" sz="3200" dirty="0" smtClean="0"/>
              <a:t>Verifies </a:t>
            </a:r>
            <a:r>
              <a:rPr lang="en-US" sz="3200" dirty="0"/>
              <a:t>the identity of the computer making the remote connection. </a:t>
            </a:r>
          </a:p>
          <a:p>
            <a:pPr marL="458788" indent="-449263"/>
            <a:r>
              <a:rPr lang="en-US" sz="3200" dirty="0" smtClean="0"/>
              <a:t>Encrypts </a:t>
            </a:r>
            <a:r>
              <a:rPr lang="en-US" sz="3200" dirty="0"/>
              <a:t>the data that is being transferred between the server and the client computer.  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34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Securing </a:t>
            </a:r>
            <a:r>
              <a:rPr lang="en-US" sz="4800" b="1" dirty="0"/>
              <a:t>your Web Site</a:t>
            </a:r>
            <a:endParaRPr lang="en-US" sz="49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b="1" dirty="0"/>
              <a:t>Secure Sockets Layer (SSL</a:t>
            </a:r>
            <a:r>
              <a:rPr lang="en-US" sz="3200" b="1" dirty="0" smtClean="0"/>
              <a:t>) </a:t>
            </a:r>
          </a:p>
          <a:p>
            <a:pPr marL="458788" indent="-449263"/>
            <a:r>
              <a:rPr lang="en-US" sz="3200" dirty="0"/>
              <a:t>S</a:t>
            </a:r>
            <a:r>
              <a:rPr lang="en-US" sz="3200" dirty="0" smtClean="0"/>
              <a:t>ecure </a:t>
            </a:r>
            <a:r>
              <a:rPr lang="en-US" sz="3200" dirty="0"/>
              <a:t>protocol developed for sending </a:t>
            </a:r>
            <a:r>
              <a:rPr lang="en-US" sz="3200" i="1" dirty="0"/>
              <a:t>information</a:t>
            </a:r>
            <a:r>
              <a:rPr lang="en-US" sz="3200" dirty="0"/>
              <a:t> securely over the Internet</a:t>
            </a:r>
            <a:r>
              <a:rPr lang="en-US" sz="3200" dirty="0" smtClean="0"/>
              <a:t>.</a:t>
            </a:r>
          </a:p>
          <a:p>
            <a:pPr marL="458788" indent="-449263"/>
            <a:r>
              <a:rPr lang="en-US" sz="3200" dirty="0"/>
              <a:t>U</a:t>
            </a:r>
            <a:r>
              <a:rPr lang="en-US" sz="3200" dirty="0" smtClean="0"/>
              <a:t>sually information captured in a web form</a:t>
            </a:r>
          </a:p>
          <a:p>
            <a:pPr marL="458788" indent="-449263"/>
            <a:r>
              <a:rPr lang="en-US" sz="3200" dirty="0" smtClean="0"/>
              <a:t>HTTPS://</a:t>
            </a:r>
            <a:endParaRPr lang="en-US" sz="32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28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Uploading your Web Site</a:t>
            </a:r>
            <a:endParaRPr lang="en-US" sz="49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8788" indent="-449263"/>
            <a:r>
              <a:rPr lang="en-US" sz="3200" b="1" dirty="0"/>
              <a:t>Streaming – </a:t>
            </a:r>
            <a:r>
              <a:rPr lang="en-US" sz="3200" dirty="0"/>
              <a:t>when</a:t>
            </a:r>
            <a:r>
              <a:rPr lang="en-US" sz="3200" b="1" dirty="0"/>
              <a:t> </a:t>
            </a:r>
            <a:r>
              <a:rPr lang="en-US" sz="3200" dirty="0"/>
              <a:t>a multimedia file can be played back without being completely downloaded </a:t>
            </a:r>
            <a:r>
              <a:rPr lang="en-US" sz="3200" dirty="0" smtClean="0"/>
              <a:t>first</a:t>
            </a:r>
            <a:endParaRPr lang="en-US" sz="3200" dirty="0"/>
          </a:p>
          <a:p>
            <a:pPr marL="0" indent="0">
              <a:buNone/>
            </a:pPr>
            <a:r>
              <a:rPr lang="en-US" sz="2800" dirty="0">
                <a:hlinkClick r:id="rId2"/>
              </a:rPr>
              <a:t>https://www.youtube.com/watch?v=f22iqjkeLUU</a:t>
            </a:r>
            <a:r>
              <a:rPr lang="en-US" sz="2800" dirty="0"/>
              <a:t> 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68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Blog</a:t>
            </a:r>
            <a:endParaRPr lang="en-US" sz="49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6201" y="1699708"/>
            <a:ext cx="7556313" cy="4144963"/>
          </a:xfrm>
        </p:spPr>
        <p:txBody>
          <a:bodyPr>
            <a:normAutofit fontScale="70000" lnSpcReduction="20000"/>
          </a:bodyPr>
          <a:lstStyle/>
          <a:p>
            <a:r>
              <a:rPr lang="en-US" sz="3600" dirty="0"/>
              <a:t> A </a:t>
            </a:r>
            <a:r>
              <a:rPr lang="en-US" sz="3600" b="1" dirty="0"/>
              <a:t>blog</a:t>
            </a:r>
            <a:r>
              <a:rPr lang="en-US" sz="3600" dirty="0"/>
              <a:t> is an online journal. </a:t>
            </a:r>
          </a:p>
          <a:p>
            <a:r>
              <a:rPr lang="en-US" sz="3600" dirty="0"/>
              <a:t> A </a:t>
            </a:r>
            <a:r>
              <a:rPr lang="en-US" sz="3600" b="1" dirty="0"/>
              <a:t>blogger</a:t>
            </a:r>
            <a:r>
              <a:rPr lang="en-US" sz="3600" dirty="0"/>
              <a:t> is the person who creates and maintains a blog.</a:t>
            </a:r>
          </a:p>
          <a:p>
            <a:pPr marL="917575" lvl="1" indent="-458788">
              <a:buFont typeface="Wingdings" charset="2"/>
              <a:buChar char="ü"/>
            </a:pPr>
            <a:r>
              <a:rPr lang="en-US" sz="3300" dirty="0"/>
              <a:t> Blogs can focus on one subject or span a range of topics the blogger is interested in.</a:t>
            </a:r>
          </a:p>
          <a:p>
            <a:pPr marL="917575" lvl="1" indent="-458788">
              <a:buFont typeface="Wingdings" charset="2"/>
              <a:buChar char="ü"/>
            </a:pPr>
            <a:r>
              <a:rPr lang="en-US" sz="3300" dirty="0"/>
              <a:t> Blogs can be personal or </a:t>
            </a:r>
            <a:r>
              <a:rPr lang="en-US" sz="3300" dirty="0">
                <a:hlinkClick r:id="rId2"/>
              </a:rPr>
              <a:t>business-related</a:t>
            </a:r>
            <a:r>
              <a:rPr lang="en-US" sz="3300" dirty="0" smtClean="0"/>
              <a:t>.</a:t>
            </a:r>
          </a:p>
          <a:p>
            <a:pPr marL="917575" lvl="1" indent="-458788">
              <a:buFont typeface="Wingdings" charset="2"/>
              <a:buChar char="ü"/>
            </a:pPr>
            <a:r>
              <a:rPr lang="en-US" sz="3300" b="1" dirty="0"/>
              <a:t>Twitter</a:t>
            </a:r>
            <a:r>
              <a:rPr lang="en-US" sz="3300" dirty="0"/>
              <a:t> is a social networking site for microblogging, or frequently communicating with a brief </a:t>
            </a:r>
            <a:r>
              <a:rPr lang="en-US" sz="3200" dirty="0"/>
              <a:t>message (140 characters or less) called a tweet. 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012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Uploading your Web Site</a:t>
            </a:r>
            <a:endParaRPr lang="en-US" sz="49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8788" indent="-449263"/>
            <a:r>
              <a:rPr lang="en-US" sz="2800" b="1" dirty="0" smtClean="0"/>
              <a:t>Bandwidth </a:t>
            </a:r>
            <a:r>
              <a:rPr lang="en-US" sz="2800" b="1" dirty="0"/>
              <a:t>– </a:t>
            </a:r>
            <a:r>
              <a:rPr lang="en-US" sz="2800" dirty="0"/>
              <a:t>amount of data that can be carried from one point to another in a given time period (usually a second)</a:t>
            </a:r>
          </a:p>
          <a:p>
            <a:pPr marL="0" indent="0">
              <a:buNone/>
            </a:pPr>
            <a:r>
              <a:rPr lang="en-US" sz="2800" dirty="0">
                <a:hlinkClick r:id="rId2"/>
              </a:rPr>
              <a:t>https://www.youtube.com/watch?v=ICJqv0TN6-c</a:t>
            </a:r>
            <a:r>
              <a:rPr lang="en-US" sz="2800" dirty="0"/>
              <a:t> </a:t>
            </a:r>
            <a:endParaRPr lang="en-US" sz="32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749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Wikis</a:t>
            </a:r>
            <a:endParaRPr lang="en-US" sz="49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8788" indent="-449263"/>
            <a:r>
              <a:rPr lang="en-US" sz="3600" dirty="0">
                <a:solidFill>
                  <a:schemeClr val="tx1"/>
                </a:solidFill>
              </a:rPr>
              <a:t>O</a:t>
            </a:r>
            <a:r>
              <a:rPr lang="en-US" sz="3600" dirty="0" smtClean="0">
                <a:solidFill>
                  <a:schemeClr val="tx1"/>
                </a:solidFill>
              </a:rPr>
              <a:t>pen </a:t>
            </a:r>
            <a:r>
              <a:rPr lang="en-US" sz="3600" dirty="0">
                <a:solidFill>
                  <a:schemeClr val="tx1"/>
                </a:solidFill>
              </a:rPr>
              <a:t>forum for </a:t>
            </a:r>
            <a:r>
              <a:rPr lang="en-US" sz="3600" i="1" dirty="0">
                <a:solidFill>
                  <a:schemeClr val="tx1"/>
                </a:solidFill>
              </a:rPr>
              <a:t>a community to share ideas about a </a:t>
            </a:r>
            <a:r>
              <a:rPr lang="en-US" sz="3600" i="1" dirty="0" smtClean="0">
                <a:solidFill>
                  <a:schemeClr val="tx1"/>
                </a:solidFill>
              </a:rPr>
              <a:t>topic.</a:t>
            </a:r>
          </a:p>
          <a:p>
            <a:pPr marL="458788" indent="-449263"/>
            <a:r>
              <a:rPr lang="en-US" sz="3200" dirty="0" smtClean="0">
                <a:solidFill>
                  <a:schemeClr val="tx1"/>
                </a:solidFill>
              </a:rPr>
              <a:t>Allows </a:t>
            </a:r>
            <a:r>
              <a:rPr lang="en-US" sz="3200" dirty="0">
                <a:solidFill>
                  <a:schemeClr val="tx1"/>
                </a:solidFill>
              </a:rPr>
              <a:t>all group members to access, contribute, and share ideas and knowledge to create an online resource. </a:t>
            </a:r>
            <a:endParaRPr lang="en-US" sz="3200" i="1" dirty="0">
              <a:solidFill>
                <a:schemeClr val="tx1"/>
              </a:solidFill>
            </a:endParaRPr>
          </a:p>
          <a:p>
            <a:pPr marL="458788" indent="-449263"/>
            <a:r>
              <a:rPr lang="en-US" sz="3300" dirty="0" smtClean="0">
                <a:solidFill>
                  <a:schemeClr val="tx1"/>
                </a:solidFill>
              </a:rPr>
              <a:t>The </a:t>
            </a:r>
            <a:r>
              <a:rPr lang="en-US" sz="3300" dirty="0">
                <a:solidFill>
                  <a:schemeClr val="tx1"/>
                </a:solidFill>
              </a:rPr>
              <a:t>most well-known and largest wiki is Wikipedia, an online encyclopedia, which can be updated by anyone at any time.</a:t>
            </a: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94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Preparing to Publish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Check your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Verify Copyright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Test Site Pages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Validate Code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Check for Compatibility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Conduct a Usability Test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982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sz="5400" b="1" dirty="0"/>
              <a:t>#1 Check your content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7575" lvl="1" indent="-449263">
              <a:buFont typeface="Wingdings" charset="2"/>
              <a:buChar char="ü"/>
            </a:pPr>
            <a:r>
              <a:rPr lang="en-US" sz="2800" dirty="0" smtClean="0"/>
              <a:t>for </a:t>
            </a:r>
            <a:r>
              <a:rPr lang="en-US" sz="2800" dirty="0"/>
              <a:t>grammar, spelling and typographical errors </a:t>
            </a:r>
          </a:p>
          <a:p>
            <a:pPr marL="917575" lvl="1" indent="-449263">
              <a:buFont typeface="Wingdings" charset="2"/>
              <a:buChar char="ü"/>
            </a:pPr>
            <a:r>
              <a:rPr lang="en-US" sz="2800" dirty="0" smtClean="0"/>
              <a:t>typos </a:t>
            </a:r>
            <a:r>
              <a:rPr lang="en-US" sz="2800" dirty="0"/>
              <a:t>and grammatical errors in a Web site can lessen the site's credibility.</a:t>
            </a:r>
          </a:p>
          <a:p>
            <a:pPr marL="917575" lvl="1" indent="-449263">
              <a:buFont typeface="Wingdings" charset="2"/>
              <a:buChar char="ü"/>
            </a:pPr>
            <a:r>
              <a:rPr lang="en-US" sz="2800" dirty="0" smtClean="0"/>
              <a:t>Ensure </a:t>
            </a:r>
            <a:r>
              <a:rPr lang="en-US" sz="2800" dirty="0"/>
              <a:t>text is in the same font, color, and size where appropriate, such as in headings, subheadings and paragraph text</a:t>
            </a:r>
            <a:r>
              <a:rPr lang="en-US" sz="2800" dirty="0" smtClean="0"/>
              <a:t>.</a:t>
            </a:r>
            <a:endParaRPr lang="en-US" sz="3000" dirty="0"/>
          </a:p>
          <a:p>
            <a:pPr lvl="1"/>
            <a:endParaRPr lang="en-US" sz="30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80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#2 Verify Copyright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7575" lvl="1" indent="-458788">
              <a:buFont typeface="Wingdings" charset="2"/>
              <a:buChar char="ü"/>
            </a:pPr>
            <a:r>
              <a:rPr lang="en-US" sz="2800" dirty="0" smtClean="0"/>
              <a:t>Verify </a:t>
            </a:r>
            <a:r>
              <a:rPr lang="en-US" sz="2800" dirty="0"/>
              <a:t>all content follows copyright, fair use and </a:t>
            </a:r>
            <a:r>
              <a:rPr lang="en-US" sz="2800" i="1" dirty="0"/>
              <a:t>derivative</a:t>
            </a:r>
            <a:r>
              <a:rPr lang="en-US" sz="2800" dirty="0"/>
              <a:t> works guidelines.</a:t>
            </a:r>
          </a:p>
          <a:p>
            <a:pPr marL="917575" lvl="1" indent="-458788">
              <a:buFont typeface="Wingdings" charset="2"/>
              <a:buChar char="ü"/>
            </a:pPr>
            <a:r>
              <a:rPr lang="en-US" sz="2800" dirty="0" smtClean="0"/>
              <a:t>Verify </a:t>
            </a:r>
            <a:r>
              <a:rPr lang="en-US" sz="2800" dirty="0"/>
              <a:t>all copyrighted material is properly </a:t>
            </a:r>
            <a:r>
              <a:rPr lang="en-US" sz="2800" dirty="0" smtClean="0"/>
              <a:t>cited</a:t>
            </a:r>
          </a:p>
          <a:p>
            <a:pPr marL="228600" lvl="1" indent="0">
              <a:buNone/>
            </a:pPr>
            <a:endParaRPr lang="en-US" sz="2800" dirty="0"/>
          </a:p>
          <a:p>
            <a:pPr marL="922338" lvl="1" indent="0">
              <a:buNone/>
            </a:pPr>
            <a:r>
              <a:rPr lang="en-US" sz="2200" dirty="0">
                <a:hlinkClick r:id="rId2"/>
              </a:rPr>
              <a:t>Creative Commons &amp; Copyright Info</a:t>
            </a:r>
            <a:endParaRPr lang="en-US" sz="2200" dirty="0"/>
          </a:p>
          <a:p>
            <a:pPr marL="922338" lvl="1" indent="0">
              <a:buNone/>
            </a:pPr>
            <a:r>
              <a:rPr lang="en-US" sz="2200" dirty="0">
                <a:hlinkClick r:id="rId3"/>
              </a:rPr>
              <a:t>Copyright Awareness for Students</a:t>
            </a:r>
            <a:endParaRPr lang="en-US" sz="2200" dirty="0"/>
          </a:p>
          <a:p>
            <a:pPr marL="365760" lvl="1" indent="0">
              <a:buNone/>
            </a:pPr>
            <a:endParaRPr lang="en-US" sz="3000" dirty="0"/>
          </a:p>
          <a:p>
            <a:pPr lvl="1"/>
            <a:endParaRPr lang="en-US" sz="30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86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Copyright</a:t>
            </a:r>
            <a:endParaRPr lang="en-US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7575" lvl="1" indent="-458788">
              <a:buFont typeface="Wingdings" charset="2"/>
              <a:buChar char="ü"/>
            </a:pPr>
            <a:r>
              <a:rPr lang="en-US" sz="2800" dirty="0"/>
              <a:t>A</a:t>
            </a:r>
            <a:r>
              <a:rPr lang="en-US" sz="2800" dirty="0" smtClean="0"/>
              <a:t> </a:t>
            </a:r>
            <a:r>
              <a:rPr lang="en-US" sz="2800" dirty="0"/>
              <a:t>law establishing the right of an individual to the ownership of his/her creative works and how he can use them.  </a:t>
            </a:r>
            <a:endParaRPr lang="en-US" sz="2800" dirty="0" smtClean="0"/>
          </a:p>
          <a:p>
            <a:pPr marL="917575" lvl="1" indent="-458788">
              <a:buFont typeface="Wingdings" charset="2"/>
              <a:buChar char="ü"/>
            </a:pPr>
            <a:r>
              <a:rPr lang="en-US" sz="2800" dirty="0" smtClean="0"/>
              <a:t>The person </a:t>
            </a:r>
            <a:r>
              <a:rPr lang="en-US" sz="2800" dirty="0"/>
              <a:t>who creates some form of media that represents an original idea is the only person who can use it without him/her give permission. </a:t>
            </a:r>
          </a:p>
          <a:p>
            <a:pPr marL="365760" lvl="1" indent="0">
              <a:buNone/>
            </a:pPr>
            <a:endParaRPr lang="en-US" sz="3000" dirty="0"/>
          </a:p>
          <a:p>
            <a:pPr lvl="1"/>
            <a:endParaRPr lang="en-US" sz="30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3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Creative Works</a:t>
            </a:r>
            <a:endParaRPr lang="en-US" sz="48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8788" lvl="0" indent="-449263">
              <a:buFont typeface="Wingdings" charset="2"/>
              <a:buChar char="ü"/>
            </a:pPr>
            <a:r>
              <a:rPr lang="en-US" dirty="0"/>
              <a:t>Dramatic: plays, operas, and dance</a:t>
            </a:r>
          </a:p>
          <a:p>
            <a:pPr marL="458788" lvl="0" indent="-449263">
              <a:buFont typeface="Wingdings" charset="2"/>
              <a:buChar char="ü"/>
            </a:pPr>
            <a:r>
              <a:rPr lang="en-US" dirty="0"/>
              <a:t>Multi-media: video games, movies, TV programs, and cartoons</a:t>
            </a:r>
          </a:p>
          <a:p>
            <a:pPr marL="458788" lvl="0" indent="-449263">
              <a:buFont typeface="Wingdings" charset="2"/>
              <a:buChar char="ü"/>
            </a:pPr>
            <a:r>
              <a:rPr lang="en-US" dirty="0"/>
              <a:t>Printed material: books, speeches, novels, stories, plays, and advertisements</a:t>
            </a:r>
          </a:p>
          <a:p>
            <a:pPr marL="458788" lvl="0" indent="-449263">
              <a:buFont typeface="Wingdings" charset="2"/>
              <a:buChar char="ü"/>
            </a:pPr>
            <a:r>
              <a:rPr lang="en-US" dirty="0"/>
              <a:t>Websites: content in the website as well as the source code</a:t>
            </a:r>
          </a:p>
          <a:p>
            <a:pPr marL="458788" lvl="0" indent="-449263">
              <a:buFont typeface="Wingdings" charset="2"/>
              <a:buChar char="ü"/>
            </a:pPr>
            <a:r>
              <a:rPr lang="en-US" dirty="0"/>
              <a:t>Visual arts: photographs, paintings, drawings and sculptures</a:t>
            </a:r>
          </a:p>
          <a:p>
            <a:pPr marL="458788" lvl="0" indent="-449263">
              <a:buFont typeface="Wingdings" charset="2"/>
              <a:buChar char="ü"/>
            </a:pPr>
            <a:r>
              <a:rPr lang="en-US" dirty="0"/>
              <a:t>Music: CDs, lyrics, records, ring tones, and sheet </a:t>
            </a:r>
            <a:r>
              <a:rPr lang="en-US" dirty="0" smtClean="0"/>
              <a:t>music</a:t>
            </a:r>
            <a:endParaRPr lang="en-US" sz="3000" dirty="0"/>
          </a:p>
          <a:p>
            <a:pPr lvl="1"/>
            <a:endParaRPr lang="en-US" sz="3000" dirty="0"/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612648" y="1676400"/>
            <a:ext cx="8531352" cy="54864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0070C0"/>
              </a:solidFill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79463" y="34766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33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9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heme9" id="{85458930-71FE-40F3-BC90-475EE6994249}" vid="{EBA170FB-1998-4891-890D-613E1FD078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4202</TotalTime>
  <Words>1059</Words>
  <Application>Microsoft Office PowerPoint</Application>
  <PresentationFormat>On-screen Show (4:3)</PresentationFormat>
  <Paragraphs>167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Rockwell</vt:lpstr>
      <vt:lpstr>Wingdings</vt:lpstr>
      <vt:lpstr>Theme9</vt:lpstr>
      <vt:lpstr>ICT Web Design</vt:lpstr>
      <vt:lpstr>What is Collaboration?</vt:lpstr>
      <vt:lpstr>Blog</vt:lpstr>
      <vt:lpstr>Wikis</vt:lpstr>
      <vt:lpstr>Preparing to Publish</vt:lpstr>
      <vt:lpstr>#1 Check your content</vt:lpstr>
      <vt:lpstr>#2 Verify Copyright</vt:lpstr>
      <vt:lpstr>Copyright</vt:lpstr>
      <vt:lpstr>Creative Works</vt:lpstr>
      <vt:lpstr>Your Rights</vt:lpstr>
      <vt:lpstr>Creative Commons</vt:lpstr>
      <vt:lpstr>Fair Use</vt:lpstr>
      <vt:lpstr>Citing: MLA - APA</vt:lpstr>
      <vt:lpstr>#3 Test Site Pages</vt:lpstr>
      <vt:lpstr>#3 Test Site Pages</vt:lpstr>
      <vt:lpstr>#4 Validate the Code</vt:lpstr>
      <vt:lpstr>#5 Check for Compatibility</vt:lpstr>
      <vt:lpstr>#6 Conduct a Usability Test</vt:lpstr>
      <vt:lpstr>#7 Check your File Names</vt:lpstr>
      <vt:lpstr>#8 Choose a Domain Name</vt:lpstr>
      <vt:lpstr>#9 Choose a web hosting service</vt:lpstr>
      <vt:lpstr>Uploading your Web Site</vt:lpstr>
      <vt:lpstr>File Transfer Protocol: (FTP)</vt:lpstr>
      <vt:lpstr>Uploading your Web Site</vt:lpstr>
      <vt:lpstr>Encryption</vt:lpstr>
      <vt:lpstr>Decryption</vt:lpstr>
      <vt:lpstr>Secure Shell (SSH)</vt:lpstr>
      <vt:lpstr>Securing your Web Site</vt:lpstr>
      <vt:lpstr>Uploading your Web Site</vt:lpstr>
      <vt:lpstr>Uploading your Web Site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yeison</dc:creator>
  <cp:lastModifiedBy>Hopkins, Todd</cp:lastModifiedBy>
  <cp:revision>222</cp:revision>
  <cp:lastPrinted>2014-10-15T20:05:20Z</cp:lastPrinted>
  <dcterms:created xsi:type="dcterms:W3CDTF">2014-10-15T02:29:05Z</dcterms:created>
  <dcterms:modified xsi:type="dcterms:W3CDTF">2017-02-10T21:09:17Z</dcterms:modified>
</cp:coreProperties>
</file>